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754" y="129092"/>
            <a:ext cx="6013526" cy="186107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74259" y="2490282"/>
            <a:ext cx="957430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КРАТКАЯ ПРЕЗЕНТАЦИЯ</a:t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ОСНОВНОЙ </a:t>
            </a:r>
            <a:r>
              <a:rPr lang="ru-RU" sz="2400" dirty="0">
                <a:solidFill>
                  <a:srgbClr val="C00000"/>
                </a:solidFill>
              </a:rPr>
              <a:t>ОБРАЗОВАТЕЛЬНОЙ ПРОГРАММЫ </a:t>
            </a:r>
            <a:br>
              <a:rPr lang="ru-RU" sz="2400" dirty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ДОШКОЛЬНОГО ОБРАЗОВАНИЯ</a:t>
            </a:r>
          </a:p>
          <a:p>
            <a:pPr algn="ctr"/>
            <a:endParaRPr lang="ru-RU" dirty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3550020" y="5112262"/>
            <a:ext cx="787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Дошкольные группы основного здания МБОУ «Сусанинская СОШ</a:t>
            </a:r>
            <a:r>
              <a:rPr lang="ru-RU" dirty="0" smtClean="0">
                <a:solidFill>
                  <a:srgbClr val="C00000"/>
                </a:solidFill>
              </a:rPr>
              <a:t>»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ru-RU" dirty="0">
                <a:solidFill>
                  <a:srgbClr val="C00000"/>
                </a:solidFill>
              </a:rPr>
              <a:t>п. Сусанино ул. 5 – </a:t>
            </a:r>
            <a:r>
              <a:rPr lang="ru-RU" dirty="0" err="1">
                <a:solidFill>
                  <a:srgbClr val="C00000"/>
                </a:solidFill>
              </a:rPr>
              <a:t>ая</a:t>
            </a:r>
            <a:r>
              <a:rPr lang="ru-RU" dirty="0">
                <a:solidFill>
                  <a:srgbClr val="C00000"/>
                </a:solidFill>
              </a:rPr>
              <a:t> линия д.54</a:t>
            </a:r>
          </a:p>
        </p:txBody>
      </p:sp>
    </p:spTree>
    <p:extLst>
      <p:ext uri="{BB962C8B-B14F-4D97-AF65-F5344CB8AC3E}">
        <p14:creationId xmlns:p14="http://schemas.microsoft.com/office/powerpoint/2010/main" val="23318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5619" y="355002"/>
            <a:ext cx="9886277" cy="6003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ru-RU" sz="1600" b="1" kern="1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1600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Основные направления и формы взаимодействия с </a:t>
            </a:r>
            <a:r>
              <a:rPr lang="ru-RU" sz="1600" b="1" kern="1600" dirty="0" smtClean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семьей:</a:t>
            </a:r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endParaRPr lang="ru-RU" sz="1400" b="1" kern="1600" dirty="0">
              <a:solidFill>
                <a:srgbClr val="C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9850" marR="2811145"/>
            <a:r>
              <a:rPr lang="ru-RU" sz="1600" b="1" i="1" dirty="0">
                <a:solidFill>
                  <a:srgbClr val="C00000"/>
                </a:solidFill>
                <a:ea typeface="Calibri" panose="020F0502020204030204" pitchFamily="34" charset="0"/>
              </a:rPr>
              <a:t>Знакомство с семьей</a:t>
            </a:r>
            <a:r>
              <a:rPr lang="ru-RU" sz="1600" b="1" i="1" dirty="0" smtClean="0">
                <a:solidFill>
                  <a:srgbClr val="C00000"/>
                </a:solidFill>
                <a:ea typeface="Calibri" panose="020F0502020204030204" pitchFamily="34" charset="0"/>
              </a:rPr>
              <a:t>: </a:t>
            </a:r>
            <a:r>
              <a:rPr lang="ru-RU" sz="1600" b="1" spc="-10" dirty="0" smtClean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ru-RU" sz="1600" spc="-10" dirty="0">
                <a:ea typeface="Calibri" panose="020F0502020204030204" pitchFamily="34" charset="0"/>
              </a:rPr>
              <a:t>встречи-знакомства</a:t>
            </a:r>
            <a:r>
              <a:rPr lang="ru-RU" sz="1600" spc="-10" dirty="0" smtClean="0">
                <a:ea typeface="Calibri" panose="020F0502020204030204" pitchFamily="34" charset="0"/>
              </a:rPr>
              <a:t>; </a:t>
            </a:r>
            <a:r>
              <a:rPr lang="ru-RU" sz="1600" dirty="0">
                <a:ea typeface="Calibri" panose="020F0502020204030204" pitchFamily="34" charset="0"/>
              </a:rPr>
              <a:t>посещение</a:t>
            </a:r>
            <a:r>
              <a:rPr lang="ru-RU" sz="1600" spc="5" dirty="0">
                <a:ea typeface="Calibri" panose="020F0502020204030204" pitchFamily="34" charset="0"/>
              </a:rPr>
              <a:t> </a:t>
            </a:r>
            <a:r>
              <a:rPr lang="ru-RU" sz="1600" dirty="0" smtClean="0">
                <a:ea typeface="Calibri" panose="020F0502020204030204" pitchFamily="34" charset="0"/>
              </a:rPr>
              <a:t>семей    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анкетирование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родителей (законных представителей),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бабушек</a:t>
            </a:r>
            <a:r>
              <a:rPr lang="ru-RU" sz="1600" smtClean="0"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600" spc="15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>
                <a:ea typeface="Calibri" panose="020F0502020204030204" pitchFamily="34" charset="0"/>
                <a:cs typeface="Times New Roman" panose="02020603050405020304" pitchFamily="18" charset="0"/>
              </a:rPr>
              <a:t>дедушек.</a:t>
            </a:r>
          </a:p>
          <a:p>
            <a:pPr marL="69850" marR="2811145">
              <a:spcAft>
                <a:spcPts val="0"/>
              </a:spcAft>
            </a:pPr>
            <a:endParaRPr lang="ru-RU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">
              <a:lnSpc>
                <a:spcPts val="1575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C00000"/>
                </a:solidFill>
                <a:ea typeface="Calibri" panose="020F0502020204030204" pitchFamily="34" charset="0"/>
              </a:rPr>
              <a:t>Информирование родителей </a:t>
            </a:r>
            <a:r>
              <a:rPr lang="ru-RU" sz="1600" b="1" i="1" spc="-15" dirty="0">
                <a:solidFill>
                  <a:srgbClr val="C00000"/>
                </a:solidFill>
                <a:ea typeface="Calibri" panose="020F0502020204030204" pitchFamily="34" charset="0"/>
              </a:rPr>
              <a:t>(законных </a:t>
            </a:r>
            <a:r>
              <a:rPr lang="ru-RU" sz="1600" b="1" i="1" dirty="0">
                <a:solidFill>
                  <a:srgbClr val="C00000"/>
                </a:solidFill>
                <a:ea typeface="Calibri" panose="020F0502020204030204" pitchFamily="34" charset="0"/>
              </a:rPr>
              <a:t>представителей) о </a:t>
            </a:r>
            <a:r>
              <a:rPr lang="ru-RU" sz="1600" b="1" i="1" spc="-30" dirty="0">
                <a:solidFill>
                  <a:srgbClr val="C00000"/>
                </a:solidFill>
                <a:ea typeface="Calibri" panose="020F0502020204030204" pitchFamily="34" charset="0"/>
              </a:rPr>
              <a:t>ходе</a:t>
            </a:r>
            <a:r>
              <a:rPr lang="ru-RU" sz="1600" b="1" i="1" dirty="0">
                <a:solidFill>
                  <a:srgbClr val="C00000"/>
                </a:solidFill>
                <a:ea typeface="Calibri" panose="020F0502020204030204" pitchFamily="34" charset="0"/>
              </a:rPr>
              <a:t> образовательного процесса:</a:t>
            </a:r>
            <a:endParaRPr lang="ru-RU" sz="16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69850">
              <a:lnSpc>
                <a:spcPts val="1575"/>
              </a:lnSpc>
              <a:spcAft>
                <a:spcPts val="0"/>
              </a:spcAft>
            </a:pPr>
            <a:r>
              <a:rPr lang="ru-RU" sz="1600" i="1" dirty="0">
                <a:ea typeface="Calibri" panose="020F0502020204030204" pitchFamily="34" charset="0"/>
              </a:rPr>
              <a:t> </a:t>
            </a:r>
            <a:r>
              <a:rPr lang="ru-RU" sz="1600" dirty="0" smtClean="0">
                <a:ea typeface="Calibri" panose="020F0502020204030204" pitchFamily="34" charset="0"/>
              </a:rPr>
              <a:t>информационные </a:t>
            </a:r>
            <a:r>
              <a:rPr lang="ru-RU" sz="1600" dirty="0">
                <a:ea typeface="Calibri" panose="020F0502020204030204" pitchFamily="34" charset="0"/>
              </a:rPr>
              <a:t>листы о задачах на </a:t>
            </a:r>
            <a:r>
              <a:rPr lang="ru-RU" sz="1600" dirty="0" smtClean="0">
                <a:ea typeface="Calibri" panose="020F0502020204030204" pitchFamily="34" charset="0"/>
              </a:rPr>
              <a:t>неделю; информационные </a:t>
            </a:r>
            <a:r>
              <a:rPr lang="ru-RU" sz="1600" dirty="0">
                <a:ea typeface="Calibri" panose="020F0502020204030204" pitchFamily="34" charset="0"/>
              </a:rPr>
              <a:t>листы о </a:t>
            </a:r>
            <a:r>
              <a:rPr lang="ru-RU" sz="1600" dirty="0" smtClean="0">
                <a:ea typeface="Calibri" panose="020F0502020204030204" pitchFamily="34" charset="0"/>
              </a:rPr>
              <a:t>задачах </a:t>
            </a:r>
            <a:r>
              <a:rPr lang="ru-RU" sz="1600" spc="-5" dirty="0" smtClean="0">
                <a:ea typeface="Calibri" panose="020F0502020204030204" pitchFamily="34" charset="0"/>
              </a:rPr>
              <a:t>занимательной </a:t>
            </a:r>
            <a:r>
              <a:rPr lang="ru-RU" sz="1600" dirty="0">
                <a:ea typeface="Calibri" panose="020F0502020204030204" pitchFamily="34" charset="0"/>
              </a:rPr>
              <a:t>деятельности за день (чему научились, с </a:t>
            </a:r>
            <a:r>
              <a:rPr lang="ru-RU" sz="1600" spc="-30" dirty="0">
                <a:ea typeface="Calibri" panose="020F0502020204030204" pitchFamily="34" charset="0"/>
              </a:rPr>
              <a:t>чем </a:t>
            </a:r>
            <a:r>
              <a:rPr lang="ru-RU" sz="1600" dirty="0">
                <a:ea typeface="Calibri" panose="020F0502020204030204" pitchFamily="34" charset="0"/>
              </a:rPr>
              <a:t>познакомились, </a:t>
            </a:r>
            <a:r>
              <a:rPr lang="ru-RU" sz="1600" spc="-15" dirty="0">
                <a:ea typeface="Calibri" panose="020F0502020204030204" pitchFamily="34" charset="0"/>
              </a:rPr>
              <a:t>что </a:t>
            </a:r>
            <a:r>
              <a:rPr lang="ru-RU" sz="1600" dirty="0">
                <a:ea typeface="Calibri" panose="020F0502020204030204" pitchFamily="34" charset="0"/>
              </a:rPr>
              <a:t>узнали); </a:t>
            </a:r>
            <a:r>
              <a:rPr lang="ru-RU" sz="1600" dirty="0" smtClean="0">
                <a:ea typeface="Calibri" panose="020F0502020204030204" pitchFamily="34" charset="0"/>
              </a:rPr>
              <a:t>  оформление </a:t>
            </a:r>
            <a:r>
              <a:rPr lang="ru-RU" sz="1600" dirty="0">
                <a:ea typeface="Calibri" panose="020F0502020204030204" pitchFamily="34" charset="0"/>
              </a:rPr>
              <a:t>информационных стендов; </a:t>
            </a:r>
            <a:r>
              <a:rPr lang="ru-RU" sz="1600" dirty="0" smtClean="0">
                <a:ea typeface="Calibri" panose="020F0502020204030204" pitchFamily="34" charset="0"/>
              </a:rPr>
              <a:t>оформление </a:t>
            </a:r>
            <a:r>
              <a:rPr lang="ru-RU" sz="1600" dirty="0">
                <a:ea typeface="Calibri" panose="020F0502020204030204" pitchFamily="34" charset="0"/>
              </a:rPr>
              <a:t>папок-передвижек; </a:t>
            </a:r>
            <a:r>
              <a:rPr lang="ru-RU" sz="1600" dirty="0" smtClean="0">
                <a:ea typeface="Calibri" panose="020F0502020204030204" pitchFamily="34" charset="0"/>
              </a:rPr>
              <a:t> </a:t>
            </a:r>
            <a:r>
              <a:rPr lang="ru-RU" sz="1600" dirty="0">
                <a:ea typeface="Calibri" panose="020F0502020204030204" pitchFamily="34" charset="0"/>
              </a:rPr>
              <a:t>организация </a:t>
            </a:r>
            <a:r>
              <a:rPr lang="ru-RU" sz="1600" dirty="0" smtClean="0">
                <a:ea typeface="Calibri" panose="020F0502020204030204" pitchFamily="34" charset="0"/>
              </a:rPr>
              <a:t>  выставок </a:t>
            </a:r>
            <a:r>
              <a:rPr lang="ru-RU" sz="1600" dirty="0">
                <a:ea typeface="Calibri" panose="020F0502020204030204" pitchFamily="34" charset="0"/>
              </a:rPr>
              <a:t>детского </a:t>
            </a:r>
            <a:r>
              <a:rPr lang="ru-RU" sz="1600" dirty="0" smtClean="0">
                <a:ea typeface="Calibri" panose="020F0502020204030204" pitchFamily="34" charset="0"/>
              </a:rPr>
              <a:t>творчества; создание </a:t>
            </a:r>
            <a:r>
              <a:rPr lang="ru-RU" sz="1600" dirty="0">
                <a:ea typeface="Calibri" panose="020F0502020204030204" pitchFamily="34" charset="0"/>
              </a:rPr>
              <a:t>памяток и буклетов; </a:t>
            </a:r>
            <a:r>
              <a:rPr lang="ru-RU" sz="1600" dirty="0" smtClean="0">
                <a:ea typeface="Calibri" panose="020F0502020204030204" pitchFamily="34" charset="0"/>
              </a:rPr>
              <a:t> информирование </a:t>
            </a:r>
            <a:r>
              <a:rPr lang="ru-RU" sz="1600" dirty="0">
                <a:ea typeface="Calibri" panose="020F0502020204030204" pitchFamily="34" charset="0"/>
              </a:rPr>
              <a:t>родителей (законных представителей) через группу </a:t>
            </a:r>
            <a:r>
              <a:rPr lang="en-US" sz="1600" dirty="0">
                <a:ea typeface="Calibri" panose="020F0502020204030204" pitchFamily="34" charset="0"/>
              </a:rPr>
              <a:t>VK</a:t>
            </a:r>
            <a:r>
              <a:rPr lang="ru-RU" sz="1600" dirty="0" smtClean="0">
                <a:ea typeface="Calibri" panose="020F0502020204030204" pitchFamily="34" charset="0"/>
              </a:rPr>
              <a:t>; дни </a:t>
            </a:r>
            <a:r>
              <a:rPr lang="ru-RU" sz="1600" dirty="0">
                <a:ea typeface="Calibri" panose="020F0502020204030204" pitchFamily="34" charset="0"/>
              </a:rPr>
              <a:t>открытых дверей;</a:t>
            </a:r>
            <a:endParaRPr lang="ru-RU" sz="1600" dirty="0">
              <a:ea typeface="Times New Roman" panose="02020603050405020304" pitchFamily="18" charset="0"/>
            </a:endParaRPr>
          </a:p>
          <a:p>
            <a:pPr marL="69850" marR="903605">
              <a:spcAft>
                <a:spcPts val="0"/>
              </a:spcAft>
            </a:pPr>
            <a:r>
              <a:rPr lang="ru-RU" sz="1600" dirty="0" smtClean="0">
                <a:ea typeface="Calibri" panose="020F0502020204030204" pitchFamily="34" charset="0"/>
              </a:rPr>
              <a:t>консультации </a:t>
            </a:r>
            <a:r>
              <a:rPr lang="ru-RU" sz="1600" dirty="0">
                <a:ea typeface="Calibri" panose="020F0502020204030204" pitchFamily="34" charset="0"/>
              </a:rPr>
              <a:t>(индивидуальные, групповые); </a:t>
            </a:r>
            <a:r>
              <a:rPr lang="ru-RU" sz="1600" dirty="0" smtClean="0">
                <a:ea typeface="Calibri" panose="020F0502020204030204" pitchFamily="34" charset="0"/>
              </a:rPr>
              <a:t>родительские собрания;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реклама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книг, статей из газет, журналов или сайтов по проблемам семейного воспитания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69850" marR="903605">
              <a:spcAft>
                <a:spcPts val="0"/>
              </a:spcAft>
            </a:pPr>
            <a:endParaRPr lang="ru-RU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40"/>
              </a:spcBef>
              <a:spcAft>
                <a:spcPts val="600"/>
              </a:spcAft>
            </a:pPr>
            <a:r>
              <a:rPr lang="ru-RU" sz="1600" b="1" i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Педагогическое просвещение: </a:t>
            </a:r>
            <a:r>
              <a:rPr lang="ru-RU" sz="1600" dirty="0" smtClean="0">
                <a:ea typeface="Calibri" panose="020F0502020204030204" pitchFamily="34" charset="0"/>
              </a:rPr>
              <a:t>организация </a:t>
            </a:r>
            <a:r>
              <a:rPr lang="ru-RU" sz="1600" spc="-20" dirty="0">
                <a:ea typeface="Calibri" panose="020F0502020204030204" pitchFamily="34" charset="0"/>
              </a:rPr>
              <a:t>«школы </a:t>
            </a:r>
            <a:r>
              <a:rPr lang="ru-RU" sz="1600" dirty="0">
                <a:ea typeface="Calibri" panose="020F0502020204030204" pitchFamily="34" charset="0"/>
              </a:rPr>
              <a:t>для родителей» </a:t>
            </a:r>
            <a:r>
              <a:rPr lang="ru-RU" sz="1600" spc="-15" dirty="0">
                <a:ea typeface="Calibri" panose="020F0502020204030204" pitchFamily="34" charset="0"/>
              </a:rPr>
              <a:t>(лекции, </a:t>
            </a:r>
            <a:r>
              <a:rPr lang="ru-RU" sz="1600" dirty="0">
                <a:ea typeface="Calibri" panose="020F0502020204030204" pitchFamily="34" charset="0"/>
              </a:rPr>
              <a:t>семинары,</a:t>
            </a:r>
            <a:r>
              <a:rPr lang="ru-RU" sz="1600" spc="15" dirty="0">
                <a:ea typeface="Calibri" panose="020F0502020204030204" pitchFamily="34" charset="0"/>
              </a:rPr>
              <a:t> </a:t>
            </a:r>
            <a:r>
              <a:rPr lang="ru-RU" sz="1600" spc="15" dirty="0" smtClean="0">
                <a:ea typeface="Calibri" panose="020F0502020204030204" pitchFamily="34" charset="0"/>
              </a:rPr>
              <a:t>       </a:t>
            </a:r>
            <a:r>
              <a:rPr lang="ru-RU" sz="1600" dirty="0" smtClean="0">
                <a:ea typeface="Calibri" panose="020F0502020204030204" pitchFamily="34" charset="0"/>
              </a:rPr>
              <a:t>семинары-практикумы); </a:t>
            </a:r>
            <a:r>
              <a:rPr lang="ru-RU" sz="1600" dirty="0">
                <a:ea typeface="Calibri" panose="020F0502020204030204" pitchFamily="34" charset="0"/>
              </a:rPr>
              <a:t>вечера </a:t>
            </a:r>
            <a:r>
              <a:rPr lang="ru-RU" sz="1600" dirty="0" smtClean="0">
                <a:ea typeface="Calibri" panose="020F0502020204030204" pitchFamily="34" charset="0"/>
              </a:rPr>
              <a:t>вопросов-ответов; мастер-классы; тренинги </a:t>
            </a:r>
            <a:r>
              <a:rPr lang="ru-RU" sz="1600" dirty="0">
                <a:ea typeface="Calibri" panose="020F0502020204030204" pitchFamily="34" charset="0"/>
              </a:rPr>
              <a:t>Родительские </a:t>
            </a:r>
            <a:r>
              <a:rPr lang="ru-RU" sz="1600" dirty="0" smtClean="0">
                <a:ea typeface="Calibri" panose="020F0502020204030204" pitchFamily="34" charset="0"/>
              </a:rPr>
              <a:t>конференции; собрания </a:t>
            </a:r>
            <a:r>
              <a:rPr lang="ru-RU" sz="1600" dirty="0">
                <a:ea typeface="Calibri" panose="020F0502020204030204" pitchFamily="34" charset="0"/>
              </a:rPr>
              <a:t>(общие, групповые); </a:t>
            </a:r>
            <a:r>
              <a:rPr lang="ru-RU" sz="1600" dirty="0" smtClean="0">
                <a:ea typeface="Calibri" panose="020F0502020204030204" pitchFamily="34" charset="0"/>
              </a:rPr>
              <a:t>родительские</a:t>
            </a:r>
            <a:r>
              <a:rPr lang="ru-RU" sz="1600" spc="-265" dirty="0" smtClean="0">
                <a:ea typeface="Calibri" panose="020F0502020204030204" pitchFamily="34" charset="0"/>
              </a:rPr>
              <a:t> </a:t>
            </a:r>
            <a:r>
              <a:rPr lang="ru-RU" sz="1600" dirty="0" smtClean="0">
                <a:ea typeface="Calibri" panose="020F0502020204030204" pitchFamily="34" charset="0"/>
              </a:rPr>
              <a:t>чтения; родительские вечера;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создание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библиотеки, </a:t>
            </a:r>
            <a:r>
              <a:rPr lang="ru-RU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медиатеки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40"/>
              </a:spcBef>
              <a:spcAft>
                <a:spcPts val="600"/>
              </a:spcAft>
            </a:pPr>
            <a:r>
              <a:rPr lang="ru-RU" sz="1600" b="1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Совместная деятельность педагогов с </a:t>
            </a:r>
            <a:r>
              <a:rPr lang="ru-RU" sz="1600" b="1" i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семьей:</a:t>
            </a:r>
            <a:r>
              <a:rPr lang="ru-RU" sz="16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15" dirty="0" smtClean="0">
                <a:ea typeface="Calibri" panose="020F0502020204030204" pitchFamily="34" charset="0"/>
              </a:rPr>
              <a:t>праздники и развлечения;</a:t>
            </a:r>
            <a:r>
              <a:rPr lang="ru-RU" sz="1600" dirty="0">
                <a:ea typeface="Calibri" panose="020F0502020204030204" pitchFamily="34" charset="0"/>
              </a:rPr>
              <a:t> </a:t>
            </a:r>
            <a:r>
              <a:rPr lang="ru-RU" sz="1600" dirty="0" smtClean="0">
                <a:ea typeface="Calibri" panose="020F0502020204030204" pitchFamily="34" charset="0"/>
              </a:rPr>
              <a:t>конкурсы; </a:t>
            </a:r>
            <a:r>
              <a:rPr lang="ru-RU" sz="1600" dirty="0">
                <a:ea typeface="Calibri" panose="020F0502020204030204" pitchFamily="34" charset="0"/>
              </a:rPr>
              <a:t>маршруты </a:t>
            </a:r>
            <a:r>
              <a:rPr lang="ru-RU" sz="1600" spc="-15" dirty="0">
                <a:ea typeface="Calibri" panose="020F0502020204030204" pitchFamily="34" charset="0"/>
              </a:rPr>
              <a:t>выходного </a:t>
            </a:r>
            <a:r>
              <a:rPr lang="ru-RU" sz="1600" dirty="0">
                <a:ea typeface="Calibri" panose="020F0502020204030204" pitchFamily="34" charset="0"/>
              </a:rPr>
              <a:t>дня (туристические </a:t>
            </a:r>
            <a:r>
              <a:rPr lang="ru-RU" sz="1600" spc="-15" dirty="0">
                <a:ea typeface="Calibri" panose="020F0502020204030204" pitchFamily="34" charset="0"/>
              </a:rPr>
              <a:t>прогулки/походы, </a:t>
            </a:r>
            <a:r>
              <a:rPr lang="ru-RU" sz="1600" dirty="0">
                <a:ea typeface="Calibri" panose="020F0502020204030204" pitchFamily="34" charset="0"/>
              </a:rPr>
              <a:t>театр, музей,</a:t>
            </a:r>
            <a:r>
              <a:rPr lang="ru-RU" sz="1600" spc="40" dirty="0">
                <a:ea typeface="Calibri" panose="020F0502020204030204" pitchFamily="34" charset="0"/>
              </a:rPr>
              <a:t> </a:t>
            </a:r>
            <a:r>
              <a:rPr lang="ru-RU" sz="1600" dirty="0">
                <a:ea typeface="Calibri" panose="020F0502020204030204" pitchFamily="34" charset="0"/>
              </a:rPr>
              <a:t>библиотека</a:t>
            </a:r>
            <a:r>
              <a:rPr lang="ru-RU" sz="1600" dirty="0" smtClean="0">
                <a:ea typeface="Calibri" panose="020F0502020204030204" pitchFamily="34" charset="0"/>
              </a:rPr>
              <a:t>);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участие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в исследовательской и проектной деятельности.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7323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1976" y="268940"/>
            <a:ext cx="10994316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1450" algn="ctr">
              <a:tabLst>
                <a:tab pos="180340" algn="l"/>
              </a:tabLst>
            </a:pPr>
            <a:r>
              <a:rPr lang="ru-RU" sz="1400" b="1" dirty="0">
                <a:solidFill>
                  <a:srgbClr val="C00000"/>
                </a:solidFill>
              </a:rPr>
              <a:t>Дошкольное образование в </a:t>
            </a:r>
            <a:r>
              <a:rPr lang="ru-RU" sz="1400" b="1" dirty="0" smtClean="0">
                <a:solidFill>
                  <a:srgbClr val="C00000"/>
                </a:solidFill>
              </a:rPr>
              <a:t>МБОУ «Сусанинская </a:t>
            </a:r>
            <a:r>
              <a:rPr lang="ru-RU" sz="1400" b="1" dirty="0">
                <a:solidFill>
                  <a:srgbClr val="C00000"/>
                </a:solidFill>
              </a:rPr>
              <a:t>средняя общеобразовательная школа</a:t>
            </a:r>
            <a:r>
              <a:rPr lang="ru-RU" sz="1400" b="1" dirty="0" smtClean="0">
                <a:solidFill>
                  <a:srgbClr val="C00000"/>
                </a:solidFill>
              </a:rPr>
              <a:t>»</a:t>
            </a:r>
          </a:p>
          <a:p>
            <a:pPr marR="171450" algn="ctr">
              <a:tabLst>
                <a:tab pos="180340" algn="l"/>
              </a:tabLst>
            </a:pP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200" dirty="0" smtClean="0">
                <a:solidFill>
                  <a:srgbClr val="000000"/>
                </a:solidFill>
              </a:rPr>
              <a:t>основного здания п. </a:t>
            </a:r>
            <a:r>
              <a:rPr lang="ru-RU" sz="1200" dirty="0">
                <a:solidFill>
                  <a:srgbClr val="000000"/>
                </a:solidFill>
              </a:rPr>
              <a:t>С</a:t>
            </a:r>
            <a:r>
              <a:rPr lang="ru-RU" sz="1200" dirty="0" smtClean="0">
                <a:solidFill>
                  <a:srgbClr val="000000"/>
                </a:solidFill>
              </a:rPr>
              <a:t>усанино ул. 5 линия д.54 </a:t>
            </a:r>
            <a:r>
              <a:rPr lang="ru-RU" sz="1200" dirty="0">
                <a:solidFill>
                  <a:srgbClr val="000000"/>
                </a:solidFill>
              </a:rPr>
              <a:t>(далее Учреждение) </a:t>
            </a:r>
            <a:endParaRPr lang="ru-RU" sz="1200" dirty="0" smtClean="0">
              <a:solidFill>
                <a:srgbClr val="000000"/>
              </a:solidFill>
            </a:endParaRPr>
          </a:p>
          <a:p>
            <a:pPr marR="171450" algn="ctr">
              <a:tabLst>
                <a:tab pos="180340" algn="l"/>
              </a:tabLst>
            </a:pPr>
            <a:r>
              <a:rPr lang="ru-RU" sz="1400" b="1" dirty="0" smtClean="0">
                <a:solidFill>
                  <a:srgbClr val="C00000"/>
                </a:solidFill>
              </a:rPr>
              <a:t>осуществляется </a:t>
            </a:r>
            <a:r>
              <a:rPr lang="ru-RU" sz="1400" b="1" dirty="0">
                <a:solidFill>
                  <a:srgbClr val="C00000"/>
                </a:solidFill>
              </a:rPr>
              <a:t>в соответствии с настоящей </a:t>
            </a:r>
            <a:endParaRPr lang="ru-RU" sz="1400" b="1" dirty="0" smtClean="0">
              <a:solidFill>
                <a:srgbClr val="C00000"/>
              </a:solidFill>
            </a:endParaRPr>
          </a:p>
          <a:p>
            <a:pPr marR="171450" algn="ctr">
              <a:tabLst>
                <a:tab pos="180340" algn="l"/>
              </a:tabLst>
            </a:pPr>
            <a:r>
              <a:rPr lang="ru-RU" sz="1400" b="1" dirty="0" smtClean="0">
                <a:solidFill>
                  <a:srgbClr val="C00000"/>
                </a:solidFill>
              </a:rPr>
              <a:t>основной </a:t>
            </a:r>
            <a:r>
              <a:rPr lang="ru-RU" sz="1400" b="1" dirty="0">
                <a:solidFill>
                  <a:srgbClr val="C00000"/>
                </a:solidFill>
              </a:rPr>
              <a:t>образовательной программой дошкольного образования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200" dirty="0">
                <a:solidFill>
                  <a:srgbClr val="000000"/>
                </a:solidFill>
              </a:rPr>
              <a:t>(Далее –Программа</a:t>
            </a:r>
            <a:r>
              <a:rPr lang="ru-RU" sz="1200" dirty="0" smtClean="0">
                <a:solidFill>
                  <a:srgbClr val="000000"/>
                </a:solidFill>
              </a:rPr>
              <a:t>)</a:t>
            </a:r>
          </a:p>
          <a:p>
            <a:pPr marR="171450" algn="just">
              <a:tabLst>
                <a:tab pos="180340" algn="l"/>
              </a:tabLst>
            </a:pP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/>
              <a:t>Программа </a:t>
            </a:r>
            <a:r>
              <a:rPr lang="ru-RU" sz="1400" dirty="0"/>
              <a:t>разработана с целью психолого-педагогической поддержки позитивной социализации и индивидуализации, развития личности детей дошкольного возраста и реализацию индивидуального подхода к каждому ребенку. </a:t>
            </a: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/>
              <a:t>Программа </a:t>
            </a:r>
            <a:r>
              <a:rPr lang="ru-RU" sz="1400" dirty="0"/>
              <a:t>определяет содержание и организацию образовательной деятельности в Учреждении и обеспечивает 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</a:t>
            </a:r>
            <a:r>
              <a:rPr lang="ru-RU" sz="1400" dirty="0" smtClean="0"/>
              <a:t>.</a:t>
            </a:r>
            <a:r>
              <a:rPr lang="ru-RU" sz="14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 smtClean="0">
              <a:solidFill>
                <a:srgbClr val="C00000"/>
              </a:solidFill>
            </a:endParaRPr>
          </a:p>
          <a:p>
            <a:r>
              <a:rPr lang="ru-RU" sz="1400" b="1" dirty="0" smtClean="0">
                <a:solidFill>
                  <a:srgbClr val="C00000"/>
                </a:solidFill>
              </a:rPr>
              <a:t>Программа </a:t>
            </a:r>
            <a:r>
              <a:rPr lang="ru-RU" sz="1400" b="1" dirty="0">
                <a:solidFill>
                  <a:srgbClr val="C00000"/>
                </a:solidFill>
              </a:rPr>
              <a:t>учитывает условия и специфику Учреждения</a:t>
            </a:r>
            <a:r>
              <a:rPr lang="ru-RU" sz="1400" b="1" dirty="0" smtClean="0">
                <a:solidFill>
                  <a:srgbClr val="C00000"/>
                </a:solidFill>
              </a:rPr>
              <a:t>:</a:t>
            </a:r>
          </a:p>
          <a:p>
            <a:endParaRPr lang="ru-RU" sz="14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/>
              <a:t>особенности образовательного Учреждения (размер Учреждения, наличие помещений, их оборудования и др., общее число детей и групп);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/>
              <a:t>образовательные </a:t>
            </a:r>
            <a:r>
              <a:rPr lang="ru-RU" sz="1400" dirty="0"/>
              <a:t>потребности и запросы </a:t>
            </a:r>
            <a:r>
              <a:rPr lang="ru-RU" sz="1400" dirty="0" smtClean="0"/>
              <a:t>воспитанников</a:t>
            </a:r>
            <a:r>
              <a:rPr lang="ru-RU" sz="1400" dirty="0"/>
              <a:t>, членов их семей, обусловленные особенностями индивидуального развития воспитанников, спецификой национальных, социокультурных условий, в которых осуществляется образовательная деятельность;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/>
              <a:t> контингент </a:t>
            </a:r>
            <a:r>
              <a:rPr lang="ru-RU" sz="1400" dirty="0"/>
              <a:t>родителей, их возможность и готовность участвовать в образовательном процессе совместно с </a:t>
            </a:r>
            <a:r>
              <a:rPr lang="ru-RU" sz="1400" dirty="0" smtClean="0"/>
              <a:t>      педагогами </a:t>
            </a:r>
            <a:r>
              <a:rPr lang="ru-RU" sz="1400" dirty="0"/>
              <a:t>Учреждения;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/>
              <a:t> </a:t>
            </a:r>
            <a:r>
              <a:rPr lang="ru-RU" sz="1400" dirty="0"/>
              <a:t>возможности </a:t>
            </a:r>
            <a:r>
              <a:rPr lang="ru-RU" sz="1400" dirty="0" smtClean="0"/>
              <a:t>окружающего социума </a:t>
            </a:r>
            <a:r>
              <a:rPr lang="ru-RU" sz="1400" dirty="0"/>
              <a:t>для развития детей;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/>
              <a:t> </a:t>
            </a:r>
            <a:r>
              <a:rPr lang="ru-RU" sz="1400" dirty="0"/>
              <a:t>сложившиеся традиции, возможности педагогического коллектива;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/>
              <a:t>о</a:t>
            </a:r>
            <a:r>
              <a:rPr lang="ru-RU" sz="1400" dirty="0" smtClean="0"/>
              <a:t>жидаемые перспективы развития </a:t>
            </a:r>
            <a:r>
              <a:rPr lang="ru-RU" sz="1400" dirty="0"/>
              <a:t>Учреждения.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dirty="0"/>
          </a:p>
          <a:p>
            <a:pPr algn="ctr"/>
            <a:r>
              <a:rPr lang="ru-RU" sz="1400" dirty="0"/>
              <a:t>		</a:t>
            </a:r>
            <a:r>
              <a:rPr lang="ru-RU" sz="1200" b="1" i="1" dirty="0" smtClean="0">
                <a:solidFill>
                  <a:srgbClr val="C00000"/>
                </a:solidFill>
              </a:rPr>
              <a:t>Программа ориентирована на детей от 3 лет до 7 (8) лет и реализуется на государственном языке Российской Федерации.</a:t>
            </a:r>
            <a:endParaRPr lang="ru-RU" sz="1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1200" b="1" i="1" dirty="0" smtClean="0">
                <a:solidFill>
                  <a:srgbClr val="C00000"/>
                </a:solidFill>
              </a:rPr>
              <a:t>Срок реализации Программы – 4 года. Форма обучения – очная. </a:t>
            </a:r>
          </a:p>
          <a:p>
            <a:pPr algn="ctr"/>
            <a:r>
              <a:rPr lang="ru-RU" sz="1200" b="1" i="1" dirty="0" smtClean="0">
                <a:solidFill>
                  <a:srgbClr val="C00000"/>
                </a:solidFill>
              </a:rPr>
              <a:t>При реализации программы используются электронные образовательные ресурсы и дистанционные образовательные технологии.</a:t>
            </a:r>
          </a:p>
          <a:p>
            <a:pPr algn="ctr"/>
            <a:endParaRPr lang="ru-RU" sz="1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          Программа сопровождается приложениями, в которые могут вносится коррективы в зависимости от контингента детей, педагогов и изменений в нормативно-правовой базе и деятельности МБОУ «Сусанинская Средняя общеобразовательная школа»</a:t>
            </a:r>
          </a:p>
          <a:p>
            <a:pPr marR="171450" algn="just">
              <a:tabLst>
                <a:tab pos="180340" algn="l"/>
              </a:tabLst>
            </a:pPr>
            <a:endParaRPr lang="ru-RU" sz="1400" dirty="0" smtClean="0"/>
          </a:p>
          <a:p>
            <a:pPr marR="171450" algn="just">
              <a:tabLst>
                <a:tab pos="180340" algn="l"/>
              </a:tabLst>
            </a:pPr>
            <a:r>
              <a:rPr lang="ru-RU" sz="1400" dirty="0">
                <a:latin typeface="Times New Roman" panose="02020603050405020304" pitchFamily="18" charset="0"/>
              </a:rPr>
              <a:t> </a:t>
            </a:r>
            <a:endParaRPr lang="ru-RU" sz="1400" dirty="0"/>
          </a:p>
          <a:p>
            <a:pPr marR="171450" algn="just">
              <a:tabLst>
                <a:tab pos="180340" algn="l"/>
              </a:tabLst>
            </a:pPr>
            <a:r>
              <a:rPr lang="ru-RU" sz="1400" dirty="0">
                <a:latin typeface="Times New Roman" panose="02020603050405020304" pitchFamily="18" charset="0"/>
              </a:rPr>
              <a:t>	</a:t>
            </a:r>
            <a:r>
              <a:rPr lang="ru-RU" sz="1400" i="1" dirty="0">
                <a:latin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</a:rPr>
              <a:t> </a:t>
            </a:r>
            <a:endParaRPr lang="ru-RU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830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2739" y="204395"/>
            <a:ext cx="10241280" cy="653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705" algn="just">
              <a:lnSpc>
                <a:spcPct val="115000"/>
              </a:lnSpc>
              <a:spcBef>
                <a:spcPts val="1005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Основная</a:t>
            </a:r>
            <a:r>
              <a:rPr lang="ru-RU" b="1" spc="-60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</a:t>
            </a:r>
            <a:r>
              <a:rPr lang="ru-RU" b="1" spc="-55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b="1" spc="-35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35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</a:t>
            </a:r>
            <a:r>
              <a:rPr lang="ru-RU" b="1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разработана</a:t>
            </a:r>
            <a:r>
              <a:rPr lang="ru-RU" b="1" spc="-60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рабочей</a:t>
            </a:r>
            <a:r>
              <a:rPr lang="ru-RU" b="1" spc="-65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группой </a:t>
            </a:r>
            <a:r>
              <a:rPr lang="ru-RU" b="1" spc="-335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педагогов </a:t>
            </a:r>
            <a:r>
              <a:rPr lang="ru-RU" b="1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дошкольных </a:t>
            </a:r>
            <a:r>
              <a:rPr lang="ru-RU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групп </a:t>
            </a:r>
            <a:r>
              <a:rPr lang="ru-RU" b="1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основного здания </a:t>
            </a:r>
            <a:r>
              <a:rPr lang="ru-RU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п. Сусанино МБОУ «Сусанинская </a:t>
            </a:r>
            <a:r>
              <a:rPr lang="ru-RU" b="1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средняя    общеобразовательная школа</a:t>
            </a:r>
            <a:r>
              <a:rPr lang="ru-RU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», в</a:t>
            </a:r>
            <a:r>
              <a:rPr lang="ru-RU" b="1" spc="5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r>
              <a:rPr lang="ru-RU" b="1" spc="-5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spc="5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нормативными документами:</a:t>
            </a:r>
            <a:endParaRPr lang="ru-RU" sz="1400" b="1" dirty="0">
              <a:solidFill>
                <a:srgbClr val="C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spcBef>
                <a:spcPts val="10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v"/>
            </a:pP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Федерального</a:t>
            </a:r>
            <a:r>
              <a:rPr lang="ru-RU" spc="-5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закона</a:t>
            </a:r>
            <a:r>
              <a:rPr lang="ru-RU" spc="-5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от</a:t>
            </a:r>
            <a:r>
              <a:rPr lang="ru-RU" spc="-5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29</a:t>
            </a:r>
            <a:r>
              <a:rPr lang="ru-RU" spc="-5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декабря</a:t>
            </a:r>
            <a:r>
              <a:rPr lang="ru-RU" spc="-4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2012</a:t>
            </a:r>
            <a:r>
              <a:rPr lang="ru-RU" spc="-6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г.</a:t>
            </a:r>
            <a:r>
              <a:rPr lang="ru-RU" spc="-3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№</a:t>
            </a:r>
            <a:r>
              <a:rPr lang="ru-RU" spc="-5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273-ФЗ</a:t>
            </a:r>
            <a:r>
              <a:rPr lang="ru-RU" spc="-3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«Об</a:t>
            </a:r>
            <a:r>
              <a:rPr lang="ru-RU" spc="-3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образовании</a:t>
            </a:r>
            <a:r>
              <a:rPr lang="ru-RU" spc="-33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в</a:t>
            </a:r>
            <a:r>
              <a:rPr lang="ru-RU" spc="-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Российской Федерации</a:t>
            </a:r>
            <a:r>
              <a:rPr lang="ru-RU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»;</a:t>
            </a:r>
            <a:endParaRPr lang="ru-RU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400"/>
              <a:buFont typeface="Wingdings" panose="05000000000000000000" pitchFamily="2" charset="2"/>
              <a:buChar char="v"/>
            </a:pPr>
            <a:endParaRPr lang="ru-RU" dirty="0" smtClean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400"/>
              <a:buFont typeface="Wingdings" panose="05000000000000000000" pitchFamily="2" charset="2"/>
              <a:buChar char="v"/>
            </a:pPr>
            <a:r>
              <a:rPr lang="ru-RU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Федерального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государственного образовательного стандарта</a:t>
            </a:r>
            <a:r>
              <a:rPr lang="ru-RU" spc="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дошкольного</a:t>
            </a:r>
            <a:r>
              <a:rPr lang="ru-RU" spc="-6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образования	</a:t>
            </a:r>
            <a:r>
              <a:rPr lang="ru-RU" spc="-5" dirty="0">
                <a:latin typeface="Century Gothic" panose="020B0502020202020204" pitchFamily="34" charset="0"/>
                <a:ea typeface="Times New Roman" panose="02020603050405020304" pitchFamily="18" charset="0"/>
              </a:rPr>
              <a:t>утвержденный</a:t>
            </a:r>
            <a:r>
              <a:rPr lang="ru-RU" spc="-6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pc="-5" dirty="0">
                <a:latin typeface="Century Gothic" panose="020B0502020202020204" pitchFamily="34" charset="0"/>
                <a:ea typeface="Times New Roman" panose="02020603050405020304" pitchFamily="18" charset="0"/>
              </a:rPr>
              <a:t>приказом</a:t>
            </a:r>
            <a:r>
              <a:rPr lang="ru-RU" spc="-5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Минобрнауки</a:t>
            </a:r>
            <a:r>
              <a:rPr lang="ru-RU" spc="-33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России от 17 октября 2013 г. № 1155, а также на основе решения</a:t>
            </a:r>
            <a:r>
              <a:rPr lang="ru-RU" spc="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федерального учебно-методического объединения по общему</a:t>
            </a:r>
            <a:r>
              <a:rPr lang="ru-RU" spc="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образованию</a:t>
            </a:r>
            <a:r>
              <a:rPr lang="ru-RU" spc="-2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от</a:t>
            </a:r>
            <a:r>
              <a:rPr lang="ru-RU" spc="-1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7</a:t>
            </a:r>
            <a:r>
              <a:rPr lang="ru-RU" spc="-1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декабря</a:t>
            </a:r>
            <a:r>
              <a:rPr lang="ru-RU" spc="-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2017</a:t>
            </a:r>
            <a:r>
              <a:rPr lang="ru-RU" spc="-1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г.</a:t>
            </a:r>
            <a:r>
              <a:rPr lang="ru-RU" spc="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Протокол</a:t>
            </a:r>
            <a:r>
              <a:rPr lang="ru-RU" spc="-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№</a:t>
            </a:r>
            <a:r>
              <a:rPr lang="ru-RU" spc="-1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6/17</a:t>
            </a:r>
            <a:r>
              <a:rPr lang="ru-RU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;</a:t>
            </a:r>
          </a:p>
          <a:p>
            <a:pPr marL="742950" lvl="1" indent="-285750" algn="just">
              <a:spcAft>
                <a:spcPts val="0"/>
              </a:spcAft>
              <a:buSzPts val="1400"/>
              <a:buFont typeface="Wingdings" panose="05000000000000000000" pitchFamily="2" charset="2"/>
              <a:buChar char="v"/>
            </a:pPr>
            <a:endParaRPr lang="ru-RU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400"/>
              <a:buFont typeface="Wingdings" panose="05000000000000000000" pitchFamily="2" charset="2"/>
              <a:buChar char="v"/>
            </a:pP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Постановлением Главного государственного санитарного врача</a:t>
            </a:r>
            <a:r>
              <a:rPr lang="ru-RU" spc="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Российской Федерации</a:t>
            </a:r>
            <a:r>
              <a:rPr lang="ru-RU" spc="-4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от</a:t>
            </a:r>
            <a:r>
              <a:rPr lang="ru-RU" spc="-5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28</a:t>
            </a:r>
            <a:r>
              <a:rPr lang="ru-RU" spc="-4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сентября</a:t>
            </a:r>
            <a:r>
              <a:rPr lang="ru-RU" spc="-3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2020</a:t>
            </a:r>
            <a:r>
              <a:rPr lang="ru-RU" spc="-4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г.</a:t>
            </a:r>
            <a:r>
              <a:rPr lang="ru-RU" spc="-2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№</a:t>
            </a:r>
            <a:r>
              <a:rPr lang="ru-RU" spc="-5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28</a:t>
            </a:r>
            <a:r>
              <a:rPr lang="ru-RU" spc="-4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«Об</a:t>
            </a:r>
            <a:r>
              <a:rPr lang="ru-RU" spc="-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утверждении</a:t>
            </a:r>
            <a:r>
              <a:rPr lang="ru-RU" spc="-33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санитарных правил СП 2.4.3648-20 «Санитарно-эпидемиологические</a:t>
            </a:r>
            <a:r>
              <a:rPr lang="ru-RU" spc="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требования к организациям воспитания и обучения, отдыха и</a:t>
            </a:r>
            <a:r>
              <a:rPr lang="ru-RU" spc="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оздоровления</a:t>
            </a:r>
            <a:r>
              <a:rPr lang="ru-RU" spc="2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детей и</a:t>
            </a:r>
            <a:r>
              <a:rPr lang="ru-RU" spc="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молодежи;</a:t>
            </a:r>
          </a:p>
          <a:p>
            <a:pPr marL="742950" lvl="1" indent="-285750" algn="just">
              <a:spcBef>
                <a:spcPts val="99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v"/>
            </a:pP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Приказом Министерства просвещения Российской Федерации от 31</a:t>
            </a:r>
            <a:r>
              <a:rPr lang="ru-RU" spc="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июля 2020 года № 373 «Об утверждении Порядка осуществления</a:t>
            </a:r>
            <a:r>
              <a:rPr lang="ru-RU" spc="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образовательной деятельности по основным общеобразовательным</a:t>
            </a:r>
            <a:r>
              <a:rPr lang="ru-RU" spc="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pc="-5" dirty="0">
                <a:latin typeface="Century Gothic" panose="020B0502020202020204" pitchFamily="34" charset="0"/>
                <a:ea typeface="Times New Roman" panose="02020603050405020304" pitchFamily="18" charset="0"/>
              </a:rPr>
              <a:t>программам-</a:t>
            </a:r>
            <a:r>
              <a:rPr lang="ru-RU" spc="-8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образовательным</a:t>
            </a:r>
            <a:r>
              <a:rPr lang="ru-RU" spc="-7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программам</a:t>
            </a:r>
            <a:r>
              <a:rPr lang="ru-RU" spc="-7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дошкольного</a:t>
            </a:r>
            <a:r>
              <a:rPr lang="ru-RU" spc="-7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образования»;</a:t>
            </a:r>
          </a:p>
          <a:p>
            <a:pPr marL="742950" lvl="1" indent="-285750" algn="just">
              <a:spcBef>
                <a:spcPts val="10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v"/>
            </a:pPr>
            <a:r>
              <a:rPr lang="ru-RU" spc="-40" dirty="0">
                <a:latin typeface="Century Gothic" panose="020B0502020202020204" pitchFamily="34" charset="0"/>
                <a:ea typeface="Times New Roman" panose="02020603050405020304" pitchFamily="18" charset="0"/>
              </a:rPr>
              <a:t>Уставом</a:t>
            </a:r>
            <a:r>
              <a:rPr lang="ru-RU" spc="-45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pc="-35" dirty="0">
                <a:latin typeface="Century Gothic" panose="020B0502020202020204" pitchFamily="34" charset="0"/>
                <a:ea typeface="Times New Roman" panose="02020603050405020304" pitchFamily="18" charset="0"/>
              </a:rPr>
              <a:t>Учреждения.</a:t>
            </a:r>
            <a:endParaRPr lang="ru-RU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2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1525" y="365759"/>
            <a:ext cx="1056400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Обязательная часть программы разработана на основе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/>
              <a:t>Примерной </a:t>
            </a:r>
            <a:r>
              <a:rPr lang="ru-RU" sz="1600" dirty="0"/>
              <a:t>образовательной программы дошкольного образования (одобрена решением федерального учебно-методического объединения по общему образованию, протокол № 2/15 от 20.05.2015</a:t>
            </a:r>
            <a:r>
              <a:rPr lang="ru-RU" sz="1600" dirty="0" smtClean="0"/>
              <a:t>);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Часть программы, формируемой участниками образовательных отношений, составлена с использованием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</a:p>
          <a:p>
            <a:endParaRPr lang="ru-RU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/>
              <a:t> </a:t>
            </a:r>
            <a:r>
              <a:rPr lang="ru-RU" sz="1600" dirty="0"/>
              <a:t>а</a:t>
            </a:r>
            <a:r>
              <a:rPr lang="ru-RU" sz="1600" dirty="0" smtClean="0"/>
              <a:t>вторской </a:t>
            </a:r>
            <a:r>
              <a:rPr lang="ru-RU" sz="1600" dirty="0"/>
              <a:t>комплексной </a:t>
            </a:r>
            <a:r>
              <a:rPr lang="ru-RU" sz="1600" dirty="0" smtClean="0"/>
              <a:t>программы </a:t>
            </a:r>
            <a:r>
              <a:rPr lang="ru-RU" sz="1600" dirty="0"/>
              <a:t>дошкольного образования «От рождения до школы» под редакцией Н.Е. </a:t>
            </a:r>
            <a:r>
              <a:rPr lang="ru-RU" sz="1600" dirty="0" err="1"/>
              <a:t>Вераксы</a:t>
            </a:r>
            <a:r>
              <a:rPr lang="ru-RU" sz="1600" dirty="0"/>
              <a:t>., </a:t>
            </a:r>
            <a:r>
              <a:rPr lang="ru-RU" sz="1600" dirty="0" err="1"/>
              <a:t>Т.С.Комаровой</a:t>
            </a:r>
            <a:r>
              <a:rPr lang="ru-RU" sz="1600" dirty="0"/>
              <a:t>, Э.М. </a:t>
            </a:r>
            <a:r>
              <a:rPr lang="ru-RU" sz="1600" dirty="0" smtClean="0"/>
              <a:t>Дорофеевой</a:t>
            </a:r>
            <a:r>
              <a:rPr lang="ru-RU" sz="1600" i="1" dirty="0" smtClean="0"/>
              <a:t>/Издание 5 </a:t>
            </a:r>
            <a:r>
              <a:rPr lang="ru-RU" sz="1600" i="1" dirty="0"/>
              <a:t>под ред. Н.Е. </a:t>
            </a:r>
            <a:r>
              <a:rPr lang="ru-RU" sz="1600" i="1" dirty="0" err="1"/>
              <a:t>Вераксы</a:t>
            </a:r>
            <a:r>
              <a:rPr lang="ru-RU" sz="1600" i="1" dirty="0"/>
              <a:t>, Т.С. Комаровой, Э.М. Дорофеевой Э.М.\ МОЗАИКА-СИНТЕЗ, </a:t>
            </a:r>
            <a:r>
              <a:rPr lang="ru-RU" sz="1600" i="1" dirty="0" smtClean="0"/>
              <a:t>2019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/>
              <a:t>авторской </a:t>
            </a:r>
            <a:r>
              <a:rPr lang="ru-RU" sz="1600" dirty="0"/>
              <a:t>комплексной программой дошкольного образования «От рождения до школы» под редакцией Н.Е. </a:t>
            </a:r>
            <a:r>
              <a:rPr lang="ru-RU" sz="1600" dirty="0" err="1"/>
              <a:t>Вераксы</a:t>
            </a:r>
            <a:r>
              <a:rPr lang="ru-RU" sz="1600" dirty="0"/>
              <a:t>, </a:t>
            </a:r>
            <a:r>
              <a:rPr lang="ru-RU" sz="1600" dirty="0" err="1"/>
              <a:t>Т.С.Комаровой</a:t>
            </a:r>
            <a:r>
              <a:rPr lang="ru-RU" sz="1600" dirty="0"/>
              <a:t>, </a:t>
            </a:r>
            <a:r>
              <a:rPr lang="ru-RU" sz="1600" dirty="0" err="1"/>
              <a:t>М.А.Васильевой</a:t>
            </a:r>
            <a:r>
              <a:rPr lang="ru-RU" sz="1600" dirty="0"/>
              <a:t>. (Издание 3-е, исправленное и дополненное) Мозаика -Синтез, Москва, </a:t>
            </a:r>
            <a:r>
              <a:rPr lang="ru-RU" sz="1600" dirty="0" smtClean="0"/>
              <a:t>2015</a:t>
            </a:r>
            <a:endParaRPr lang="ru-RU" sz="1600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1600" dirty="0"/>
              <a:t>п</a:t>
            </a:r>
            <a:r>
              <a:rPr lang="ru-RU" sz="1600" dirty="0" smtClean="0"/>
              <a:t>арциальной программы </a:t>
            </a:r>
            <a:r>
              <a:rPr lang="ru-RU" sz="1600" dirty="0"/>
              <a:t>И.А. Лыковой «Программа художественного воспитания, обучения и развития детей 2-7 лет</a:t>
            </a:r>
            <a:r>
              <a:rPr lang="ru-RU" sz="1600" dirty="0" smtClean="0"/>
              <a:t>»</a:t>
            </a:r>
            <a:r>
              <a:rPr lang="ru-RU" sz="1600" dirty="0"/>
              <a:t> </a:t>
            </a:r>
          </a:p>
          <a:p>
            <a:pPr marR="171450" algn="ctr">
              <a:tabLst>
                <a:tab pos="180340" algn="l"/>
              </a:tabLst>
            </a:pPr>
            <a:r>
              <a:rPr lang="ru-RU" b="1" dirty="0" smtClean="0">
                <a:solidFill>
                  <a:srgbClr val="C00000"/>
                </a:solidFill>
              </a:rPr>
              <a:t>Программа </a:t>
            </a:r>
            <a:r>
              <a:rPr lang="ru-RU" b="1" dirty="0">
                <a:solidFill>
                  <a:srgbClr val="C00000"/>
                </a:solidFill>
              </a:rPr>
              <a:t>направлена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</a:p>
          <a:p>
            <a:pPr marL="285750" marR="171450" indent="-285750" algn="ctr">
              <a:buFont typeface="Wingdings" panose="05000000000000000000" pitchFamily="2" charset="2"/>
              <a:buChar char="v"/>
              <a:tabLst>
                <a:tab pos="180340" algn="l"/>
              </a:tabLst>
            </a:pPr>
            <a:endParaRPr lang="ru-RU" b="1" dirty="0">
              <a:solidFill>
                <a:srgbClr val="C00000"/>
              </a:solidFill>
            </a:endParaRPr>
          </a:p>
          <a:p>
            <a:pPr marL="285750" marR="1714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 на </a:t>
            </a:r>
            <a:r>
              <a:rPr lang="ru-RU" dirty="0"/>
              <a:t>создание пространство детской реализации (ПДР);</a:t>
            </a:r>
          </a:p>
          <a:p>
            <a:pPr marL="285750" marR="1714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dirty="0"/>
              <a:t>поддержку детской инициативы; </a:t>
            </a:r>
          </a:p>
          <a:p>
            <a:pPr marL="285750" marR="171450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dirty="0"/>
              <a:t>творчества, развития личности ребенка;</a:t>
            </a:r>
          </a:p>
          <a:p>
            <a:pPr marL="285750" marR="171450" indent="-285750" algn="just">
              <a:buFont typeface="Wingdings" panose="05000000000000000000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создание </a:t>
            </a:r>
            <a:r>
              <a:rPr lang="ru-RU" dirty="0"/>
              <a:t>условий для самореализации.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871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769" y="484094"/>
            <a:ext cx="10198250" cy="6283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1450" algn="ctr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2000" b="1" dirty="0" err="1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  <a:r>
              <a:rPr lang="ru-RU" sz="20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 реализации Программы</a:t>
            </a:r>
            <a:r>
              <a:rPr lang="en-US" sz="20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 smtClean="0">
              <a:solidFill>
                <a:srgbClr val="C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/>
              <a:t> </a:t>
            </a:r>
            <a:endParaRPr lang="ru-RU" sz="2000" dirty="0" smtClean="0">
              <a:solidFill>
                <a:srgbClr val="C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sz="2000" dirty="0"/>
              <a:t>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</a:t>
            </a:r>
            <a:r>
              <a:rPr lang="ru-RU" sz="2000" dirty="0" smtClean="0"/>
              <a:t>;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ru-RU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/>
              <a:t>формирование </a:t>
            </a:r>
            <a:r>
              <a:rPr lang="ru-RU" sz="2000" dirty="0"/>
              <a:t>общей культуры, развитие физических, интеллектуальных, нравственных, эстетических и личностных качеств</a:t>
            </a:r>
            <a:r>
              <a:rPr lang="ru-RU" sz="2000" dirty="0" smtClean="0"/>
              <a:t>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/>
              <a:t>формирование </a:t>
            </a:r>
            <a:r>
              <a:rPr lang="ru-RU" sz="2000" dirty="0"/>
              <a:t>предпосылок учебной деятельности; 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/>
              <a:t>сохранение </a:t>
            </a:r>
            <a:r>
              <a:rPr lang="ru-RU" sz="2000" dirty="0"/>
              <a:t>и укрепление физического и психологического здоровья детей дошкольного возраста.</a:t>
            </a:r>
          </a:p>
          <a:p>
            <a:r>
              <a:rPr lang="ru-RU" sz="2000" dirty="0"/>
              <a:t> </a:t>
            </a:r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ru-RU" dirty="0">
                <a:solidFill>
                  <a:srgbClr val="C00000"/>
                </a:solidFill>
              </a:rPr>
              <a:t>Целью программы является проектирование социальных ситуаций развития ребенка, обеспечивающих позитивную социализацию, мотивацию и поддержку индивидуальности детей через общение, игру, познавательно- исследовательскую деятельность и другие формы активности.</a:t>
            </a:r>
          </a:p>
          <a:p>
            <a:pPr algn="ctr"/>
            <a:r>
              <a:rPr lang="ru-RU" dirty="0">
                <a:solidFill>
                  <a:srgbClr val="C00000"/>
                </a:solidFill>
              </a:rPr>
              <a:t>Программа строится на принципе единства развития, воспитания и образования. </a:t>
            </a:r>
          </a:p>
          <a:p>
            <a:pPr marL="342900" marR="171450" lvl="0" indent="-342900" algn="just">
              <a:spcBef>
                <a:spcPts val="98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180340" algn="l"/>
              </a:tabLst>
            </a:pPr>
            <a:endParaRPr lang="ru-RU" sz="16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8348" y="247426"/>
            <a:ext cx="9595822" cy="642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1450"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C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71450"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16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 реализуются через решение следующих задач:</a:t>
            </a:r>
          </a:p>
          <a:p>
            <a:pPr marR="171450"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1714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охрана 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жизни и укрепление физического и психического здоровья детей, в том числе их эмоционального благополучия;</a:t>
            </a:r>
          </a:p>
          <a:p>
            <a:pPr marL="285750" marR="1714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обеспечение 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равных возможностей полноценного развития каждого ребенка в период дошкольного детства, независимо от места проживания, пола, нации, языка, социального статуса;</a:t>
            </a:r>
          </a:p>
          <a:p>
            <a:pPr marL="285750" marR="1714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обеспечения 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преемственности основных образовательных программ дошкольного и начального общего образования;</a:t>
            </a:r>
          </a:p>
          <a:p>
            <a:pPr marL="285750" marR="1714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 миром;</a:t>
            </a:r>
          </a:p>
          <a:p>
            <a:pPr marL="285750" marR="1714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</a:p>
          <a:p>
            <a:pPr marL="195580" marR="1714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ребенка к сознательной жизни в свободном обществе в духе понимания, мира, </a:t>
            </a:r>
            <a:r>
              <a:rPr lang="ru-RU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   терпимости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равноправия и дружбы между народами, этническими, религиозными группами;</a:t>
            </a:r>
          </a:p>
          <a:p>
            <a:pPr marL="285750" marR="1714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с семьями воспитанников для обеспечения полноценного развития детей с использованием информационно коммуникативных технологий;</a:t>
            </a:r>
          </a:p>
          <a:p>
            <a:pPr marL="285750" marR="1714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предупреждение 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возможных трудностей в усвоении общеобразовательной программы, обеспечение равных стартовых возможностей воспитанников при поступлении в школу;</a:t>
            </a:r>
          </a:p>
          <a:p>
            <a:pPr marL="285750" marR="1714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профессионального мастерства педагогов дошкольных групп Учреждения.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297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8042" y="785308"/>
            <a:ext cx="10155219" cy="5744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9705" indent="449580" algn="just">
              <a:lnSpc>
                <a:spcPct val="115000"/>
              </a:lnSpc>
              <a:spcBef>
                <a:spcPts val="985"/>
              </a:spcBef>
              <a:spcAft>
                <a:spcPts val="600"/>
              </a:spcAft>
            </a:pPr>
            <a:endParaRPr lang="ru-RU" sz="160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79705" indent="449580" algn="just">
              <a:lnSpc>
                <a:spcPct val="115000"/>
              </a:lnSpc>
              <a:spcBef>
                <a:spcPts val="985"/>
              </a:spcBef>
              <a:spcAft>
                <a:spcPts val="600"/>
              </a:spcAft>
            </a:pPr>
            <a:r>
              <a:rPr lang="ru-RU" sz="160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Главный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критерий отбора программного материала – его воспитательная ценность, высокий художественный уровень используемых произведений культуры (классической и народной – как отечественной, так и зарубежной), возможность развития всесторонних способностей ребенка на каждом этапе дошкольного детства.</a:t>
            </a:r>
          </a:p>
          <a:p>
            <a:pPr marR="179705" indent="449580" algn="just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</a:pP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предусматривает решение программных задач в совместной деятельности взрослого и детей и самостоятельной деятельности дошкольников не только в рамках непрерывной образовательной деятельности, но и при проведении режимных моментов в соответствии со спецификой дошкольного образования</a:t>
            </a: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571500" algn="l"/>
              </a:tabLst>
            </a:pPr>
            <a:r>
              <a:rPr lang="ru-RU" sz="1600" b="1" dirty="0">
                <a:solidFill>
                  <a:srgbClr val="C00000"/>
                </a:solidFill>
              </a:rPr>
              <a:t>Содержание программы охватывает следующие образовательные области:</a:t>
            </a:r>
          </a:p>
          <a:p>
            <a:pPr algn="just">
              <a:spcAft>
                <a:spcPts val="0"/>
              </a:spcAft>
              <a:tabLst>
                <a:tab pos="571500" algn="l"/>
              </a:tabLst>
            </a:pPr>
            <a:r>
              <a:rPr lang="ru-RU" sz="1600" b="1" dirty="0"/>
              <a:t> </a:t>
            </a:r>
            <a:endParaRPr lang="ru-RU" sz="1600" dirty="0"/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71500" algn="l"/>
              </a:tabLst>
            </a:pPr>
            <a:r>
              <a:rPr lang="ru-RU" sz="1600" dirty="0"/>
              <a:t>Социально-коммуникативное развитие;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71500" algn="l"/>
              </a:tabLst>
            </a:pPr>
            <a:r>
              <a:rPr lang="ru-RU" sz="1600" dirty="0"/>
              <a:t>Познавательное развитие;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71500" algn="l"/>
              </a:tabLst>
            </a:pPr>
            <a:r>
              <a:rPr lang="ru-RU" sz="1600" dirty="0"/>
              <a:t>Речевое развитие;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71500" algn="l"/>
              </a:tabLst>
            </a:pPr>
            <a:r>
              <a:rPr lang="ru-RU" sz="1600" dirty="0"/>
              <a:t>Художественно-эстетическое развитие;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71500" algn="l"/>
              </a:tabLst>
            </a:pPr>
            <a:r>
              <a:rPr lang="ru-RU" sz="1600" dirty="0"/>
              <a:t>Физическое развитие</a:t>
            </a:r>
            <a:r>
              <a:rPr lang="ru-RU" sz="1600" dirty="0" smtClean="0"/>
              <a:t>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71500" algn="l"/>
              </a:tabLst>
            </a:pPr>
            <a:endParaRPr lang="ru-RU" sz="1600" dirty="0"/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71500" algn="l"/>
              </a:tabLst>
            </a:pPr>
            <a:endParaRPr lang="ru-RU" sz="1400" dirty="0" smtClean="0"/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71500" algn="l"/>
              </a:tabLst>
            </a:pPr>
            <a:endParaRPr lang="ru-RU" sz="1400" dirty="0"/>
          </a:p>
          <a:p>
            <a:pPr algn="just">
              <a:tabLst>
                <a:tab pos="571500" algn="l"/>
              </a:tabLst>
            </a:pPr>
            <a:r>
              <a:rPr lang="ru-RU" sz="1400" dirty="0"/>
              <a:t> 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983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86983" y="118334"/>
            <a:ext cx="9950824" cy="7964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0170" indent="450215" algn="ctr">
              <a:lnSpc>
                <a:spcPct val="115000"/>
              </a:lnSpc>
              <a:spcBef>
                <a:spcPts val="955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Общие цели Программы раскрываются и конкретизируются через цели образовательной работы в каждой возрастной группе. </a:t>
            </a:r>
          </a:p>
          <a:p>
            <a:pPr marR="90170" indent="450215" algn="just">
              <a:lnSpc>
                <a:spcPct val="115000"/>
              </a:lnSpc>
              <a:spcBef>
                <a:spcPts val="955"/>
              </a:spcBef>
              <a:spcAft>
                <a:spcPts val="600"/>
              </a:spcAft>
            </a:pP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Разделение детей на возрастные группы осуществляется в соответствии с закономерностями</a:t>
            </a:r>
            <a:r>
              <a:rPr lang="ru-RU" sz="1600" spc="-14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психического</a:t>
            </a:r>
            <a:r>
              <a:rPr lang="ru-RU" sz="1600" spc="-14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sz="1600" spc="-13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1600" spc="-14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16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позволяет</a:t>
            </a:r>
            <a:r>
              <a:rPr lang="ru-RU" sz="1600" spc="-15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  <a:r>
              <a:rPr lang="ru-RU" sz="1600" spc="-14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эффективно решать</a:t>
            </a:r>
            <a:r>
              <a:rPr lang="ru-RU" sz="1600" spc="-1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1600" spc="-9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600" spc="-1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ru-RU" sz="1600" spc="-7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1600" spc="-9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spc="-9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детьми,</a:t>
            </a:r>
            <a:r>
              <a:rPr lang="ru-RU" sz="1600" spc="-8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имеющими,</a:t>
            </a:r>
            <a:r>
              <a:rPr lang="ru-RU" sz="1600" spc="-9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10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целом,</a:t>
            </a:r>
            <a:r>
              <a:rPr lang="ru-RU" sz="1600" spc="-9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сходные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возрастные</a:t>
            </a:r>
            <a:r>
              <a:rPr lang="ru-RU" sz="1600" spc="3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характеристики. </a:t>
            </a:r>
          </a:p>
          <a:p>
            <a:pPr marR="243840" algn="ctr">
              <a:lnSpc>
                <a:spcPct val="115000"/>
              </a:lnSpc>
              <a:spcBef>
                <a:spcPts val="335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дошкольных группах МБОУ «Сусанинская СОШ» основного </a:t>
            </a:r>
            <a:r>
              <a:rPr lang="ru-RU" sz="16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здания п</a:t>
            </a:r>
            <a:r>
              <a:rPr lang="ru-RU" sz="16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Сусанино функционирует 2 разновозрастные </a:t>
            </a:r>
            <a:r>
              <a:rPr lang="ru-RU" sz="16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группы: </a:t>
            </a:r>
          </a:p>
          <a:p>
            <a:pPr marR="243840" algn="ctr">
              <a:lnSpc>
                <a:spcPct val="115000"/>
              </a:lnSpc>
              <a:spcBef>
                <a:spcPts val="335"/>
              </a:spcBef>
              <a:spcAft>
                <a:spcPts val="600"/>
              </a:spcAft>
            </a:pP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руппа общеразвивающей направленности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для детей дошкольного возраста </a:t>
            </a: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3 - 5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243840" algn="ctr">
              <a:lnSpc>
                <a:spcPct val="115000"/>
              </a:lnSpc>
              <a:spcBef>
                <a:spcPts val="335"/>
              </a:spcBef>
              <a:spcAft>
                <a:spcPts val="600"/>
              </a:spcAft>
            </a:pP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Группа комбинированной направленности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для детей дошкольного возраста</a:t>
            </a: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5 - 7(8) лет </a:t>
            </a:r>
          </a:p>
          <a:p>
            <a:pPr algn="ctr"/>
            <a:endParaRPr lang="ru-RU" sz="1600" dirty="0"/>
          </a:p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rgbClr val="C00000"/>
                </a:solidFill>
              </a:rPr>
              <a:t>     Предельная наполняемость </a:t>
            </a:r>
            <a:r>
              <a:rPr lang="ru-RU" sz="1600" b="1" i="1" dirty="0">
                <a:solidFill>
                  <a:srgbClr val="C00000"/>
                </a:solidFill>
              </a:rPr>
              <a:t>группы </a:t>
            </a:r>
            <a:r>
              <a:rPr lang="ru-RU" sz="1600" b="1" dirty="0">
                <a:solidFill>
                  <a:srgbClr val="C00000"/>
                </a:solidFill>
              </a:rPr>
              <a:t>определяется исходя из </a:t>
            </a:r>
            <a:r>
              <a:rPr lang="ru-RU" sz="1600" b="1" dirty="0" smtClean="0">
                <a:solidFill>
                  <a:srgbClr val="C00000"/>
                </a:solidFill>
              </a:rPr>
              <a:t>расчета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площади групповой (игровой) комнаты и направленности группы: 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C00000"/>
                </a:solidFill>
              </a:rPr>
              <a:t>для </a:t>
            </a:r>
            <a:r>
              <a:rPr lang="ru-RU" sz="1600" b="1" dirty="0">
                <a:solidFill>
                  <a:srgbClr val="C00000"/>
                </a:solidFill>
              </a:rPr>
              <a:t>дошкольного возраста (от 3-х до 7-ми лет) 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200" dirty="0" smtClean="0"/>
              <a:t>(</a:t>
            </a:r>
            <a:r>
              <a:rPr lang="ru-RU" sz="1200" dirty="0"/>
              <a:t>см. Постановление Главного государственного санитарного врача Российской Федерации от 28.09.2020 № 28 "Об утверждении санитарных правил «Об утверждении СанПиН «Санитарно-эпидемиологические требования к устройству, содержанию и организации режима работы дошкольных образовательных организаций»)</a:t>
            </a:r>
          </a:p>
          <a:p>
            <a:pPr marR="243840" algn="just">
              <a:lnSpc>
                <a:spcPct val="115000"/>
              </a:lnSpc>
              <a:spcBef>
                <a:spcPts val="335"/>
              </a:spcBef>
              <a:spcAft>
                <a:spcPts val="600"/>
              </a:spcAft>
            </a:pPr>
            <a:endParaRPr lang="ru-RU" sz="1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3535">
              <a:lnSpc>
                <a:spcPct val="115000"/>
              </a:lnSpc>
              <a:spcBef>
                <a:spcPts val="1005"/>
              </a:spcBef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ru-RU" sz="1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3535">
              <a:lnSpc>
                <a:spcPct val="115000"/>
              </a:lnSpc>
              <a:spcBef>
                <a:spcPts val="1005"/>
              </a:spcBef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3535">
              <a:lnSpc>
                <a:spcPct val="115000"/>
              </a:lnSpc>
              <a:spcBef>
                <a:spcPts val="1005"/>
              </a:spcBef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0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1073" y="107577"/>
            <a:ext cx="10176734" cy="6911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0170" algn="ctr">
              <a:lnSpc>
                <a:spcPct val="115000"/>
              </a:lnSpc>
              <a:spcBef>
                <a:spcPts val="435"/>
              </a:spcBef>
              <a:spcAft>
                <a:spcPts val="600"/>
              </a:spcAft>
              <a:tabLst>
                <a:tab pos="1950085" algn="l"/>
                <a:tab pos="4737735" algn="l"/>
                <a:tab pos="5742940" algn="l"/>
                <a:tab pos="5992495" algn="l"/>
              </a:tabLst>
            </a:pPr>
            <a:r>
              <a:rPr lang="ru-RU" sz="14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14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взаимодействия педагогического коллектива с семьями детей.</a:t>
            </a:r>
            <a:endParaRPr lang="ru-RU" sz="1400" dirty="0">
              <a:solidFill>
                <a:srgbClr val="C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90170" indent="450215" algn="just">
              <a:spcBef>
                <a:spcPts val="1195"/>
              </a:spcBef>
              <a:spcAft>
                <a:spcPts val="600"/>
              </a:spcAft>
            </a:pPr>
            <a:r>
              <a:rPr lang="ru-RU" sz="1200" b="1" dirty="0"/>
              <a:t>Важнейшим условием обеспечения целостного развития личности ребенка </a:t>
            </a:r>
            <a:r>
              <a:rPr lang="ru-RU" sz="1200" b="1" dirty="0" smtClean="0"/>
              <a:t>является развитие </a:t>
            </a:r>
            <a:r>
              <a:rPr lang="ru-RU" sz="1200" b="1" dirty="0"/>
              <a:t>конструктивного </a:t>
            </a:r>
            <a:r>
              <a:rPr lang="ru-RU" sz="1200" b="1" dirty="0" smtClean="0"/>
              <a:t>взаимодействия </a:t>
            </a:r>
            <a:r>
              <a:rPr lang="ru-RU" sz="1200" b="1" dirty="0"/>
              <a:t>с семьей. </a:t>
            </a:r>
            <a:endParaRPr lang="ru-RU" sz="1200" b="1" dirty="0" smtClean="0"/>
          </a:p>
          <a:p>
            <a:pPr marR="90170" indent="450215" algn="ctr">
              <a:spcBef>
                <a:spcPts val="1195"/>
              </a:spcBef>
              <a:spcAft>
                <a:spcPts val="600"/>
              </a:spcAft>
            </a:pPr>
            <a:r>
              <a:rPr lang="ru-RU" sz="1400" b="1" dirty="0" smtClean="0">
                <a:solidFill>
                  <a:srgbClr val="C00000"/>
                </a:solidFill>
              </a:rPr>
              <a:t>Основной </a:t>
            </a:r>
            <a:r>
              <a:rPr lang="ru-RU" sz="1400" b="1" dirty="0">
                <a:solidFill>
                  <a:srgbClr val="C00000"/>
                </a:solidFill>
              </a:rPr>
              <a:t>целью взаимодействия с родителями </a:t>
            </a:r>
            <a:r>
              <a:rPr lang="ru-RU" sz="1400" b="1" dirty="0" smtClean="0">
                <a:solidFill>
                  <a:srgbClr val="C00000"/>
                </a:solidFill>
              </a:rPr>
              <a:t>является:</a:t>
            </a:r>
          </a:p>
          <a:p>
            <a:pPr marL="285750" marR="90170" indent="-285750" algn="just">
              <a:spcBef>
                <a:spcPts val="1195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dirty="0" smtClean="0"/>
              <a:t>  </a:t>
            </a:r>
            <a:r>
              <a:rPr lang="ru-RU" sz="1400" dirty="0"/>
              <a:t>создание </a:t>
            </a:r>
            <a:r>
              <a:rPr lang="ru-RU" sz="1400" spc="-15" dirty="0"/>
              <a:t>необходимых </a:t>
            </a:r>
            <a:r>
              <a:rPr lang="ru-RU" sz="1400" dirty="0"/>
              <a:t>условий для формирования ответственных взаимоотношений с семьями воспитанников и развития компетентности родителей (способности разрешать разные типы социально-педагогических ситуаций, связанных с воспитанием ребенка); </a:t>
            </a:r>
          </a:p>
          <a:p>
            <a:pPr marL="285750" marR="90170" indent="-285750" algn="just">
              <a:spcBef>
                <a:spcPts val="1195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dirty="0" smtClean="0"/>
              <a:t>обеспечение </a:t>
            </a:r>
            <a:r>
              <a:rPr lang="ru-RU" sz="1400" dirty="0"/>
              <a:t>права родителей на уважение и понимание, на участие в жизни Учреждения. </a:t>
            </a:r>
          </a:p>
          <a:p>
            <a:pPr marR="90170" indent="450215" algn="ctr">
              <a:spcBef>
                <a:spcPts val="1195"/>
              </a:spcBef>
              <a:spcAft>
                <a:spcPts val="600"/>
              </a:spcAft>
            </a:pPr>
            <a:r>
              <a:rPr lang="ru-RU" sz="1200" b="1" spc="-15" dirty="0"/>
              <a:t>Родители </a:t>
            </a:r>
            <a:r>
              <a:rPr lang="ru-RU" sz="1200" b="1" dirty="0"/>
              <a:t>полноправные участники образовательного процесса. В </a:t>
            </a:r>
            <a:r>
              <a:rPr lang="ru-RU" sz="1200" b="1" spc="-25" dirty="0"/>
              <a:t>Дошкольных группах </a:t>
            </a:r>
            <a:r>
              <a:rPr lang="ru-RU" sz="1200" b="1" dirty="0"/>
              <a:t>выстраиваются доверительные, партнерские отношения с родителями (законными представителями</a:t>
            </a:r>
            <a:r>
              <a:rPr lang="ru-RU" sz="1200" b="1" dirty="0" smtClean="0"/>
              <a:t>).</a:t>
            </a:r>
            <a:r>
              <a:rPr lang="ru-RU" sz="1400" dirty="0"/>
              <a:t> </a:t>
            </a:r>
          </a:p>
          <a:p>
            <a:pPr marR="90170" algn="ctr"/>
            <a:r>
              <a:rPr lang="ru-RU" sz="1400" b="1" i="1" dirty="0" smtClean="0">
                <a:solidFill>
                  <a:srgbClr val="C00000"/>
                </a:solidFill>
              </a:rPr>
              <a:t>      Основные </a:t>
            </a:r>
            <a:r>
              <a:rPr lang="ru-RU" sz="1400" b="1" i="1" dirty="0">
                <a:solidFill>
                  <a:srgbClr val="C00000"/>
                </a:solidFill>
              </a:rPr>
              <a:t>задачи взаимодействия </a:t>
            </a:r>
            <a:r>
              <a:rPr lang="ru-RU" sz="1400" b="1" i="1" dirty="0" smtClean="0">
                <a:solidFill>
                  <a:srgbClr val="C00000"/>
                </a:solidFill>
              </a:rPr>
              <a:t>Учреждения </a:t>
            </a:r>
            <a:r>
              <a:rPr lang="ru-RU" sz="1400" b="1" i="1" dirty="0">
                <a:solidFill>
                  <a:srgbClr val="C00000"/>
                </a:solidFill>
              </a:rPr>
              <a:t>с семьей:</a:t>
            </a:r>
            <a:endParaRPr lang="ru-RU" sz="1400" b="1" dirty="0">
              <a:solidFill>
                <a:srgbClr val="C00000"/>
              </a:solidFill>
            </a:endParaRPr>
          </a:p>
          <a:p>
            <a:pPr marR="90170" algn="just"/>
            <a:r>
              <a:rPr lang="ru-RU" sz="1400" b="1" dirty="0"/>
              <a:t> </a:t>
            </a:r>
            <a:endParaRPr lang="ru-RU" sz="1400" dirty="0"/>
          </a:p>
          <a:p>
            <a:pPr marL="285750" marR="90170" indent="-285750" algn="just">
              <a:buFont typeface="Wingdings" panose="05000000000000000000" pitchFamily="2" charset="2"/>
              <a:buChar char="v"/>
            </a:pPr>
            <a:r>
              <a:rPr lang="ru-RU" sz="1400" dirty="0" smtClean="0"/>
              <a:t> </a:t>
            </a:r>
            <a:r>
              <a:rPr lang="ru-RU" sz="1400" dirty="0"/>
              <a:t>изучение отношения педагогов и родителей к различным вопросам воспитания, обучения, развития детей, условий организации разнообразной деятельности в </a:t>
            </a:r>
            <a:r>
              <a:rPr lang="ru-RU" sz="1400" dirty="0" smtClean="0"/>
              <a:t>Учреждении </a:t>
            </a:r>
            <a:r>
              <a:rPr lang="ru-RU" sz="1400" dirty="0"/>
              <a:t>и семье;</a:t>
            </a:r>
          </a:p>
          <a:p>
            <a:pPr marL="285750" marR="90170" indent="-285750" algn="just">
              <a:buFont typeface="Wingdings" panose="05000000000000000000" pitchFamily="2" charset="2"/>
              <a:buChar char="v"/>
            </a:pPr>
            <a:r>
              <a:rPr lang="ru-RU" sz="1400" dirty="0" smtClean="0"/>
              <a:t>знакомство </a:t>
            </a:r>
            <a:r>
              <a:rPr lang="ru-RU" sz="1400" dirty="0"/>
              <a:t>родителей с лучшим опытом воспитания в </a:t>
            </a:r>
            <a:r>
              <a:rPr lang="ru-RU" sz="1400" dirty="0" smtClean="0"/>
              <a:t>Учреждении </a:t>
            </a:r>
            <a:r>
              <a:rPr lang="ru-RU" sz="1400" dirty="0"/>
              <a:t>и семье, а также с трудностями, возникающими в семейном и общественном воспитании дошкольников;</a:t>
            </a:r>
          </a:p>
          <a:p>
            <a:pPr marL="285750" marR="90170" indent="-285750" algn="just">
              <a:buFont typeface="Wingdings" panose="05000000000000000000" pitchFamily="2" charset="2"/>
              <a:buChar char="v"/>
            </a:pPr>
            <a:r>
              <a:rPr lang="ru-RU" sz="1400" dirty="0" smtClean="0"/>
              <a:t>информирование </a:t>
            </a:r>
            <a:r>
              <a:rPr lang="ru-RU" sz="1400" dirty="0"/>
              <a:t>друг друга об актуальных задачах воспитания и обучения детей и о возможностях </a:t>
            </a:r>
            <a:r>
              <a:rPr lang="ru-RU" sz="1400" dirty="0" smtClean="0"/>
              <a:t>Учреждения </a:t>
            </a:r>
            <a:r>
              <a:rPr lang="ru-RU" sz="1400" dirty="0"/>
              <a:t>и семьи в решении данных задач;</a:t>
            </a:r>
          </a:p>
          <a:p>
            <a:pPr marL="285750" marR="90170" indent="-285750" algn="just">
              <a:buFont typeface="Wingdings" panose="05000000000000000000" pitchFamily="2" charset="2"/>
              <a:buChar char="v"/>
            </a:pPr>
            <a:r>
              <a:rPr lang="ru-RU" sz="1400" dirty="0" smtClean="0"/>
              <a:t>создание </a:t>
            </a:r>
            <a:r>
              <a:rPr lang="ru-RU" sz="1400" dirty="0"/>
              <a:t>в </a:t>
            </a:r>
            <a:r>
              <a:rPr lang="ru-RU" sz="1400" dirty="0" smtClean="0"/>
              <a:t>Учреждении </a:t>
            </a:r>
            <a:r>
              <a:rPr lang="ru-RU" sz="1400" dirty="0"/>
              <a:t>условий для разнообразного по содержанию и формам сотрудничества, способствующего развитию конструктивного взаимодействия педагогов и родителей с детьми;</a:t>
            </a:r>
          </a:p>
          <a:p>
            <a:pPr marL="285750" marR="90170" indent="-285750" algn="just">
              <a:buFont typeface="Wingdings" panose="05000000000000000000" pitchFamily="2" charset="2"/>
              <a:buChar char="v"/>
            </a:pPr>
            <a:r>
              <a:rPr lang="ru-RU" sz="1400" dirty="0" smtClean="0"/>
              <a:t>привлечение </a:t>
            </a:r>
            <a:r>
              <a:rPr lang="ru-RU" sz="1400" dirty="0"/>
              <a:t>семей воспитанников к участию в совместных с педагогами мероприятиях, организуемых на Региональном уровне, Муниципальном уровне, в </a:t>
            </a:r>
            <a:r>
              <a:rPr lang="ru-RU" sz="1400" dirty="0" err="1"/>
              <a:t>Сусанинском</a:t>
            </a:r>
            <a:r>
              <a:rPr lang="ru-RU" sz="1400" dirty="0"/>
              <a:t> поселении, на уровне МБОУ «</a:t>
            </a:r>
            <a:r>
              <a:rPr lang="ru-RU" sz="1400" dirty="0" err="1"/>
              <a:t>Сусаниская</a:t>
            </a:r>
            <a:r>
              <a:rPr lang="ru-RU" sz="1400" dirty="0"/>
              <a:t> СОШ»;</a:t>
            </a:r>
          </a:p>
          <a:p>
            <a:pPr marL="285750" marR="90170" indent="-285750" algn="just">
              <a:buFont typeface="Wingdings" panose="05000000000000000000" pitchFamily="2" charset="2"/>
              <a:buChar char="v"/>
            </a:pPr>
            <a:r>
              <a:rPr lang="ru-RU" sz="1400" dirty="0" smtClean="0"/>
              <a:t>поощрение </a:t>
            </a:r>
            <a:r>
              <a:rPr lang="ru-RU" sz="1400" dirty="0"/>
              <a:t>родителей за внимательное отношение к разнообразным стремлениям и потребностям ребенка, создание необходимых условий для их удовлетворения в семье.</a:t>
            </a:r>
            <a:endParaRPr lang="ru-RU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79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284</TotalTime>
  <Words>1035</Words>
  <Application>Microsoft Office PowerPoint</Application>
  <PresentationFormat>Широкоэкранный</PresentationFormat>
  <Paragraphs>129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Cambria</vt:lpstr>
      <vt:lpstr>Century Gothic</vt:lpstr>
      <vt:lpstr>Symbol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Муйженик Евгения Александровна</dc:creator>
  <cp:lastModifiedBy>Муйженик Евгения Александровна</cp:lastModifiedBy>
  <cp:revision>21</cp:revision>
  <dcterms:created xsi:type="dcterms:W3CDTF">2021-05-05T14:29:23Z</dcterms:created>
  <dcterms:modified xsi:type="dcterms:W3CDTF">2021-10-04T07:15:40Z</dcterms:modified>
</cp:coreProperties>
</file>